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2" r:id="rId3"/>
    <p:sldId id="270" r:id="rId4"/>
    <p:sldId id="257" r:id="rId5"/>
    <p:sldId id="258" r:id="rId6"/>
    <p:sldId id="260" r:id="rId7"/>
    <p:sldId id="272" r:id="rId8"/>
    <p:sldId id="271" r:id="rId9"/>
    <p:sldId id="266" r:id="rId10"/>
    <p:sldId id="267" r:id="rId11"/>
    <p:sldId id="259" r:id="rId12"/>
    <p:sldId id="261" r:id="rId13"/>
    <p:sldId id="263"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4" autoAdjust="0"/>
  </p:normalViewPr>
  <p:slideViewPr>
    <p:cSldViewPr>
      <p:cViewPr>
        <p:scale>
          <a:sx n="70" d="100"/>
          <a:sy n="70" d="100"/>
        </p:scale>
        <p:origin x="-1162" y="22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DB104-5AA9-4E24-A166-A0D55439AA61}" type="datetimeFigureOut">
              <a:rPr lang="en-US" smtClean="0"/>
              <a:t>12/10/2013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F0985-8075-40CF-9C12-9AF4CF85DED9}" type="slidenum">
              <a:rPr lang="en-US" smtClean="0"/>
              <a:t>‹#›</a:t>
            </a:fld>
            <a:endParaRPr lang="en-US"/>
          </a:p>
        </p:txBody>
      </p:sp>
    </p:spTree>
    <p:extLst>
      <p:ext uri="{BB962C8B-B14F-4D97-AF65-F5344CB8AC3E}">
        <p14:creationId xmlns:p14="http://schemas.microsoft.com/office/powerpoint/2010/main" val="28103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Enhances cost-effectiveness of technical skills program.</a:t>
            </a:r>
          </a:p>
          <a:p>
            <a:r>
              <a:rPr lang="en-US" dirty="0" smtClean="0"/>
              <a:t>Research Agenda.</a:t>
            </a:r>
            <a:endParaRPr lang="en-US" dirty="0"/>
          </a:p>
        </p:txBody>
      </p:sp>
      <p:sp>
        <p:nvSpPr>
          <p:cNvPr id="4" name="Slide Number Placeholder 3"/>
          <p:cNvSpPr>
            <a:spLocks noGrp="1"/>
          </p:cNvSpPr>
          <p:nvPr>
            <p:ph type="sldNum" sz="quarter" idx="10"/>
          </p:nvPr>
        </p:nvSpPr>
        <p:spPr/>
        <p:txBody>
          <a:bodyPr/>
          <a:lstStyle/>
          <a:p>
            <a:fld id="{F00F0985-8075-40CF-9C12-9AF4CF85DED9}" type="slidenum">
              <a:rPr lang="en-US" smtClean="0"/>
              <a:t>2</a:t>
            </a:fld>
            <a:endParaRPr lang="en-US"/>
          </a:p>
        </p:txBody>
      </p:sp>
    </p:spTree>
    <p:extLst>
      <p:ext uri="{BB962C8B-B14F-4D97-AF65-F5344CB8AC3E}">
        <p14:creationId xmlns:p14="http://schemas.microsoft.com/office/powerpoint/2010/main" val="131533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issues</a:t>
            </a:r>
            <a:endParaRPr lang="en-US" dirty="0"/>
          </a:p>
        </p:txBody>
      </p:sp>
      <p:sp>
        <p:nvSpPr>
          <p:cNvPr id="4" name="Slide Number Placeholder 3"/>
          <p:cNvSpPr>
            <a:spLocks noGrp="1"/>
          </p:cNvSpPr>
          <p:nvPr>
            <p:ph type="sldNum" sz="quarter" idx="10"/>
          </p:nvPr>
        </p:nvSpPr>
        <p:spPr/>
        <p:txBody>
          <a:bodyPr/>
          <a:lstStyle/>
          <a:p>
            <a:fld id="{F00F0985-8075-40CF-9C12-9AF4CF85DED9}" type="slidenum">
              <a:rPr lang="en-US" smtClean="0"/>
              <a:t>4</a:t>
            </a:fld>
            <a:endParaRPr lang="en-US"/>
          </a:p>
        </p:txBody>
      </p:sp>
    </p:spTree>
    <p:extLst>
      <p:ext uri="{BB962C8B-B14F-4D97-AF65-F5344CB8AC3E}">
        <p14:creationId xmlns:p14="http://schemas.microsoft.com/office/powerpoint/2010/main" val="196561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F0985-8075-40CF-9C12-9AF4CF85DED9}" type="slidenum">
              <a:rPr lang="en-US" smtClean="0"/>
              <a:t>11</a:t>
            </a:fld>
            <a:endParaRPr lang="en-US"/>
          </a:p>
        </p:txBody>
      </p:sp>
    </p:spTree>
    <p:extLst>
      <p:ext uri="{BB962C8B-B14F-4D97-AF65-F5344CB8AC3E}">
        <p14:creationId xmlns:p14="http://schemas.microsoft.com/office/powerpoint/2010/main" val="126021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In the short term, some soft skills could be taught with traditional methods. Soft skills such as team spirit, analytical thinking and creativity</a:t>
            </a:r>
          </a:p>
          <a:p>
            <a:r>
              <a:rPr lang="en-US" sz="1200" b="0" i="0" u="none" strike="noStrike" kern="1200" baseline="0" dirty="0" smtClean="0">
                <a:solidFill>
                  <a:schemeClr val="tx1"/>
                </a:solidFill>
                <a:latin typeface="+mn-lt"/>
                <a:ea typeface="+mn-ea"/>
                <a:cs typeface="+mn-cs"/>
              </a:rPr>
              <a:t>could – to a certain extent – be taught using traditional methods. Modules for teaching a subset of soft skills could therefore be developed and</a:t>
            </a:r>
          </a:p>
          <a:p>
            <a:r>
              <a:rPr lang="en-US" sz="1200" b="0" i="0" u="none" strike="noStrike" kern="1200" baseline="0" dirty="0" smtClean="0">
                <a:solidFill>
                  <a:schemeClr val="tx1"/>
                </a:solidFill>
                <a:latin typeface="+mn-lt"/>
                <a:ea typeface="+mn-ea"/>
                <a:cs typeface="+mn-cs"/>
              </a:rPr>
              <a:t>adapted to the needs of each sector, since some soft skills requirements (such as creativity) change as much with the sector as do technical skill requirements. The teaching of soft skills remains an under-investigated field, however, in particular in low-income settings, so significant investments in piloting, monitoring and evaluating such interventions</a:t>
            </a:r>
          </a:p>
          <a:p>
            <a:r>
              <a:rPr lang="en-US" sz="1200" b="0" i="0" u="none" strike="noStrike" kern="1200" baseline="0" dirty="0" smtClean="0">
                <a:solidFill>
                  <a:schemeClr val="tx1"/>
                </a:solidFill>
                <a:latin typeface="+mn-lt"/>
                <a:ea typeface="+mn-ea"/>
                <a:cs typeface="+mn-cs"/>
              </a:rPr>
              <a:t>should be made before envisaging large-scale expansions.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Methods used by some NGOs to impart soft skills could be further investigated and adopted. Through their focus on disadvantaged youth,</a:t>
            </a:r>
          </a:p>
          <a:p>
            <a:r>
              <a:rPr lang="en-US" sz="1200" b="0" i="0" u="none" strike="noStrike" kern="1200" baseline="0" dirty="0" smtClean="0">
                <a:solidFill>
                  <a:schemeClr val="tx1"/>
                </a:solidFill>
                <a:latin typeface="+mn-lt"/>
                <a:ea typeface="+mn-ea"/>
                <a:cs typeface="+mn-cs"/>
              </a:rPr>
              <a:t>some Haitian NGOs have developed methods to impart soft skills.</a:t>
            </a:r>
          </a:p>
          <a:p>
            <a:r>
              <a:rPr lang="en-US" sz="1200" b="0" i="0" u="none" strike="noStrike" kern="1200" baseline="0" dirty="0" smtClean="0">
                <a:solidFill>
                  <a:schemeClr val="tx1"/>
                </a:solidFill>
                <a:latin typeface="+mn-lt"/>
                <a:ea typeface="+mn-ea"/>
                <a:cs typeface="+mn-cs"/>
              </a:rPr>
              <a:t>These NGOs often benefit from the students residing in the given area (quartier), which means that their approach can be more holistic and go beyond classroom hours. Nevertheless, they remain a valuable source of expertise. </a:t>
            </a:r>
          </a:p>
          <a:p>
            <a:endParaRPr lang="en-US" dirty="0"/>
          </a:p>
        </p:txBody>
      </p:sp>
      <p:sp>
        <p:nvSpPr>
          <p:cNvPr id="4" name="Slide Number Placeholder 3"/>
          <p:cNvSpPr>
            <a:spLocks noGrp="1"/>
          </p:cNvSpPr>
          <p:nvPr>
            <p:ph type="sldNum" sz="quarter" idx="10"/>
          </p:nvPr>
        </p:nvSpPr>
        <p:spPr/>
        <p:txBody>
          <a:bodyPr/>
          <a:lstStyle/>
          <a:p>
            <a:fld id="{F00F0985-8075-40CF-9C12-9AF4CF85DED9}" type="slidenum">
              <a:rPr lang="en-US" smtClean="0"/>
              <a:t>12</a:t>
            </a:fld>
            <a:endParaRPr lang="en-US"/>
          </a:p>
        </p:txBody>
      </p:sp>
    </p:spTree>
    <p:extLst>
      <p:ext uri="{BB962C8B-B14F-4D97-AF65-F5344CB8AC3E}">
        <p14:creationId xmlns:p14="http://schemas.microsoft.com/office/powerpoint/2010/main" val="107375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0F0985-8075-40CF-9C12-9AF4CF85DED9}" type="slidenum">
              <a:rPr lang="en-US" smtClean="0"/>
              <a:t>13</a:t>
            </a:fld>
            <a:endParaRPr lang="en-US"/>
          </a:p>
        </p:txBody>
      </p:sp>
    </p:spTree>
    <p:extLst>
      <p:ext uri="{BB962C8B-B14F-4D97-AF65-F5344CB8AC3E}">
        <p14:creationId xmlns:p14="http://schemas.microsoft.com/office/powerpoint/2010/main" val="158603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8BCBE45-4D2C-499A-B5E9-9F3DF558048D}" type="datetimeFigureOut">
              <a:rPr lang="en-US" smtClean="0"/>
              <a:t>12/10/2013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BC9E950-3416-4F01-BDD9-B4725AAE642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BCBE45-4D2C-499A-B5E9-9F3DF558048D}"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9E950-3416-4F01-BDD9-B4725AAE64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BC9E950-3416-4F01-BDD9-B4725AAE642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BCBE45-4D2C-499A-B5E9-9F3DF558048D}"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8BCBE45-4D2C-499A-B5E9-9F3DF558048D}"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BC9E950-3416-4F01-BDD9-B4725AAE642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8BCBE45-4D2C-499A-B5E9-9F3DF558048D}" type="datetimeFigureOut">
              <a:rPr lang="en-US" smtClean="0"/>
              <a:t>12/10/2013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BC9E950-3416-4F01-BDD9-B4725AAE642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8BCBE45-4D2C-499A-B5E9-9F3DF558048D}"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9E950-3416-4F01-BDD9-B4725AAE642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8BCBE45-4D2C-499A-B5E9-9F3DF558048D}" type="datetimeFigureOut">
              <a:rPr lang="en-US" smtClean="0"/>
              <a:t>12/10/2013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BC9E950-3416-4F01-BDD9-B4725AAE642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BCBE45-4D2C-499A-B5E9-9F3DF558048D}" type="datetimeFigureOut">
              <a:rPr lang="en-US" smtClean="0"/>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BC9E950-3416-4F01-BDD9-B4725AAE64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BCBE45-4D2C-499A-B5E9-9F3DF558048D}" type="datetimeFigureOut">
              <a:rPr lang="en-US" smtClean="0"/>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BC9E950-3416-4F01-BDD9-B4725AAE64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BC9E950-3416-4F01-BDD9-B4725AAE642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BCBE45-4D2C-499A-B5E9-9F3DF558048D}" type="datetimeFigureOut">
              <a:rPr lang="en-US" smtClean="0"/>
              <a:t>12/10/2013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BC9E950-3416-4F01-BDD9-B4725AAE642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BCBE45-4D2C-499A-B5E9-9F3DF558048D}" type="datetimeFigureOut">
              <a:rPr lang="en-US" smtClean="0"/>
              <a:t>12/10/2013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BCBE45-4D2C-499A-B5E9-9F3DF558048D}" type="datetimeFigureOut">
              <a:rPr lang="en-US" smtClean="0"/>
              <a:t>12/10/2013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BC9E950-3416-4F01-BDD9-B4725AAE642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191000"/>
            <a:ext cx="7315200" cy="1752600"/>
          </a:xfrm>
        </p:spPr>
        <p:txBody>
          <a:bodyPr/>
          <a:lstStyle/>
          <a:p>
            <a:endParaRPr lang="en-US" dirty="0" smtClean="0"/>
          </a:p>
          <a:p>
            <a:r>
              <a:rPr lang="en-US" dirty="0" err="1" smtClean="0"/>
              <a:t>Aude</a:t>
            </a:r>
            <a:r>
              <a:rPr lang="en-US" dirty="0" smtClean="0"/>
              <a:t>-Sophie </a:t>
            </a:r>
            <a:r>
              <a:rPr lang="en-US" dirty="0" err="1" smtClean="0"/>
              <a:t>Rodella</a:t>
            </a:r>
            <a:r>
              <a:rPr lang="en-US" dirty="0"/>
              <a:t> </a:t>
            </a:r>
            <a:r>
              <a:rPr lang="en-US" dirty="0" smtClean="0"/>
              <a:t>&amp; </a:t>
            </a:r>
            <a:r>
              <a:rPr lang="en-US" dirty="0" err="1" smtClean="0"/>
              <a:t>Facundo</a:t>
            </a:r>
            <a:r>
              <a:rPr lang="en-US" dirty="0" smtClean="0"/>
              <a:t> Cuevas</a:t>
            </a:r>
          </a:p>
          <a:p>
            <a:endParaRPr lang="en-US" dirty="0" smtClean="0"/>
          </a:p>
          <a:p>
            <a:r>
              <a:rPr lang="en-US" dirty="0" smtClean="0"/>
              <a:t>LCSPP – December 2013 </a:t>
            </a:r>
          </a:p>
          <a:p>
            <a:endParaRPr lang="en-US" dirty="0" smtClean="0"/>
          </a:p>
        </p:txBody>
      </p:sp>
      <p:sp>
        <p:nvSpPr>
          <p:cNvPr id="2" name="Title 1"/>
          <p:cNvSpPr>
            <a:spLocks noGrp="1"/>
          </p:cNvSpPr>
          <p:nvPr>
            <p:ph type="ctrTitle"/>
          </p:nvPr>
        </p:nvSpPr>
        <p:spPr>
          <a:xfrm>
            <a:off x="152400" y="76200"/>
            <a:ext cx="8991600" cy="1752600"/>
          </a:xfrm>
        </p:spPr>
        <p:txBody>
          <a:bodyPr>
            <a:normAutofit fontScale="90000"/>
          </a:bodyPr>
          <a:lstStyle/>
          <a:p>
            <a:r>
              <a:rPr lang="en-US" dirty="0" smtClean="0"/>
              <a:t>Soft skills </a:t>
            </a:r>
            <a:r>
              <a:rPr lang="en-US" dirty="0"/>
              <a:t>and jobs in </a:t>
            </a:r>
            <a:r>
              <a:rPr lang="en-US" dirty="0" smtClean="0"/>
              <a:t>Haiti:</a:t>
            </a:r>
            <a:br>
              <a:rPr lang="en-US" dirty="0" smtClean="0"/>
            </a:br>
            <a:r>
              <a:rPr lang="en-US" dirty="0" smtClean="0"/>
              <a:t>Early Lessons from the Haiti AGI Pilot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8040" y="2726436"/>
            <a:ext cx="2407920" cy="1405128"/>
          </a:xfrm>
          <a:prstGeom prst="rect">
            <a:avLst/>
          </a:prstGeom>
        </p:spPr>
      </p:pic>
    </p:spTree>
    <p:extLst>
      <p:ext uri="{BB962C8B-B14F-4D97-AF65-F5344CB8AC3E}">
        <p14:creationId xmlns:p14="http://schemas.microsoft.com/office/powerpoint/2010/main" val="2773419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793508" y="1527175"/>
            <a:ext cx="3520471" cy="4572000"/>
          </a:xfrm>
        </p:spPr>
      </p:pic>
    </p:spTree>
    <p:extLst>
      <p:ext uri="{BB962C8B-B14F-4D97-AF65-F5344CB8AC3E}">
        <p14:creationId xmlns:p14="http://schemas.microsoft.com/office/powerpoint/2010/main" val="3228599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How to implement a soft skills program to enhance a technical skills program?</a:t>
            </a:r>
          </a:p>
        </p:txBody>
      </p:sp>
      <p:sp>
        <p:nvSpPr>
          <p:cNvPr id="3" name="Content Placeholder 2"/>
          <p:cNvSpPr>
            <a:spLocks noGrp="1"/>
          </p:cNvSpPr>
          <p:nvPr>
            <p:ph sz="quarter" idx="1"/>
          </p:nvPr>
        </p:nvSpPr>
        <p:spPr/>
        <p:txBody>
          <a:bodyPr>
            <a:normAutofit lnSpcReduction="10000"/>
          </a:bodyPr>
          <a:lstStyle/>
          <a:p>
            <a:r>
              <a:rPr lang="en-US" dirty="0" smtClean="0"/>
              <a:t>Design of project</a:t>
            </a:r>
          </a:p>
          <a:p>
            <a:pPr marL="0" indent="0">
              <a:buNone/>
            </a:pPr>
            <a:r>
              <a:rPr lang="en-US" dirty="0" smtClean="0"/>
              <a:t>Technical (hard) skills</a:t>
            </a:r>
          </a:p>
          <a:p>
            <a:pPr marL="0" indent="0">
              <a:buNone/>
            </a:pPr>
            <a:r>
              <a:rPr lang="en-US" dirty="0" smtClean="0"/>
              <a:t>+ Soft skills</a:t>
            </a:r>
          </a:p>
          <a:p>
            <a:pPr marL="0" indent="0">
              <a:buNone/>
            </a:pPr>
            <a:r>
              <a:rPr lang="en-US" dirty="0" smtClean="0"/>
              <a:t>+ On the job (internships)</a:t>
            </a:r>
          </a:p>
          <a:p>
            <a:endParaRPr lang="en-US" dirty="0" smtClean="0"/>
          </a:p>
          <a:p>
            <a:r>
              <a:rPr lang="en-US" dirty="0" smtClean="0"/>
              <a:t>Soft-skills </a:t>
            </a:r>
            <a:r>
              <a:rPr lang="en-US" dirty="0"/>
              <a:t>Administration </a:t>
            </a:r>
            <a:r>
              <a:rPr lang="en-US" dirty="0" smtClean="0"/>
              <a:t>:</a:t>
            </a:r>
          </a:p>
          <a:p>
            <a:pPr marL="0" indent="0">
              <a:buNone/>
            </a:pPr>
            <a:r>
              <a:rPr lang="en-US" dirty="0" smtClean="0"/>
              <a:t>--In parallel to the technical training </a:t>
            </a:r>
          </a:p>
          <a:p>
            <a:pPr marL="0" indent="0">
              <a:buNone/>
            </a:pPr>
            <a:r>
              <a:rPr lang="en-US" dirty="0" smtClean="0"/>
              <a:t>- </a:t>
            </a:r>
            <a:r>
              <a:rPr lang="en-US" dirty="0" smtClean="0"/>
              <a:t>Intensity</a:t>
            </a:r>
            <a:r>
              <a:rPr lang="en-US" dirty="0" smtClean="0"/>
              <a:t>: once a </a:t>
            </a:r>
            <a:r>
              <a:rPr lang="en-US" dirty="0" smtClean="0"/>
              <a:t>week – on week-ends</a:t>
            </a:r>
            <a:endParaRPr lang="en-US" dirty="0" smtClean="0"/>
          </a:p>
          <a:p>
            <a:pPr marL="0" indent="0">
              <a:buNone/>
            </a:pPr>
            <a:r>
              <a:rPr lang="en-US" dirty="0" smtClean="0"/>
              <a:t>--Duration: 90-120 minutes</a:t>
            </a:r>
          </a:p>
          <a:p>
            <a:pPr marL="0" indent="0">
              <a:buNone/>
            </a:pPr>
            <a:r>
              <a:rPr lang="en-US" dirty="0" smtClean="0"/>
              <a:t>--Teacher-Student ratio: 1 to 25</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151630" cy="2590800"/>
          </a:xfrm>
          <a:prstGeom prst="rect">
            <a:avLst/>
          </a:prstGeom>
          <a:noFill/>
        </p:spPr>
      </p:pic>
    </p:spTree>
    <p:extLst>
      <p:ext uri="{BB962C8B-B14F-4D97-AF65-F5344CB8AC3E}">
        <p14:creationId xmlns:p14="http://schemas.microsoft.com/office/powerpoint/2010/main" val="282745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Soft-skills</a:t>
            </a:r>
            <a:endParaRPr lang="en-US" dirty="0"/>
          </a:p>
        </p:txBody>
      </p:sp>
      <p:sp>
        <p:nvSpPr>
          <p:cNvPr id="3" name="Content Placeholder 2"/>
          <p:cNvSpPr>
            <a:spLocks noGrp="1"/>
          </p:cNvSpPr>
          <p:nvPr>
            <p:ph sz="quarter" idx="1"/>
          </p:nvPr>
        </p:nvSpPr>
        <p:spPr/>
        <p:txBody>
          <a:bodyPr/>
          <a:lstStyle/>
          <a:p>
            <a:r>
              <a:rPr lang="en-US" dirty="0"/>
              <a:t>In theory, teaching </a:t>
            </a:r>
            <a:r>
              <a:rPr lang="en-US" dirty="0" smtClean="0"/>
              <a:t>methods should </a:t>
            </a:r>
            <a:r>
              <a:rPr lang="en-US" dirty="0"/>
              <a:t>be tailored to soft skills by moving away from </a:t>
            </a:r>
            <a:r>
              <a:rPr lang="en-US" dirty="0" smtClean="0"/>
              <a:t>teacher-centered methods </a:t>
            </a:r>
            <a:r>
              <a:rPr lang="en-US" dirty="0"/>
              <a:t>towards student-centered methods that promote team </a:t>
            </a:r>
            <a:r>
              <a:rPr lang="en-US" dirty="0" smtClean="0"/>
              <a:t>spirit and </a:t>
            </a:r>
            <a:r>
              <a:rPr lang="en-US" dirty="0"/>
              <a:t>creative thinking. </a:t>
            </a:r>
            <a:endParaRPr lang="en-US" dirty="0" smtClean="0"/>
          </a:p>
          <a:p>
            <a:r>
              <a:rPr lang="en-US" dirty="0" smtClean="0"/>
              <a:t>This </a:t>
            </a:r>
            <a:r>
              <a:rPr lang="en-US" dirty="0"/>
              <a:t>is a complex and lengthy task and will </a:t>
            </a:r>
            <a:r>
              <a:rPr lang="en-US" dirty="0" smtClean="0"/>
              <a:t>require a </a:t>
            </a:r>
            <a:r>
              <a:rPr lang="en-US" dirty="0"/>
              <a:t>change in teaching mentality and significant teacher training</a:t>
            </a:r>
            <a:r>
              <a:rPr lang="en-US" dirty="0" smtClean="0"/>
              <a:t>. (question of quality and standardization of training) </a:t>
            </a:r>
            <a:endParaRPr lang="en-US" dirty="0"/>
          </a:p>
        </p:txBody>
      </p:sp>
    </p:spTree>
    <p:extLst>
      <p:ext uri="{BB962C8B-B14F-4D97-AF65-F5344CB8AC3E}">
        <p14:creationId xmlns:p14="http://schemas.microsoft.com/office/powerpoint/2010/main" val="1553757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766048" cy="758952"/>
          </a:xfrm>
        </p:spPr>
        <p:txBody>
          <a:bodyPr>
            <a:normAutofit fontScale="90000"/>
          </a:bodyPr>
          <a:lstStyle/>
          <a:p>
            <a:r>
              <a:rPr lang="en-US" dirty="0"/>
              <a:t>[4] Why we need to know more (and about what</a:t>
            </a:r>
            <a:r>
              <a:rPr lang="en-US" dirty="0" smtClean="0"/>
              <a:t>)?</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With relevance established, the ‘how to’ agenda takes central stage:</a:t>
            </a:r>
          </a:p>
          <a:p>
            <a:r>
              <a:rPr lang="en-US" dirty="0" smtClean="0"/>
              <a:t>‘Right’ Design</a:t>
            </a:r>
          </a:p>
          <a:p>
            <a:pPr lvl="1"/>
            <a:r>
              <a:rPr lang="en-US" sz="2700" dirty="0" smtClean="0"/>
              <a:t>crucial question: Which </a:t>
            </a:r>
            <a:r>
              <a:rPr lang="en-US" sz="2700" dirty="0"/>
              <a:t>S</a:t>
            </a:r>
            <a:r>
              <a:rPr lang="en-US" sz="2700" dirty="0" smtClean="0"/>
              <a:t>kills?</a:t>
            </a:r>
          </a:p>
          <a:p>
            <a:r>
              <a:rPr lang="en-US" dirty="0" smtClean="0"/>
              <a:t>‘Right’ Implementation</a:t>
            </a:r>
          </a:p>
          <a:p>
            <a:pPr lvl="1"/>
            <a:r>
              <a:rPr lang="en-US" sz="2700" dirty="0" smtClean="0"/>
              <a:t>key unknown: Which modality?</a:t>
            </a:r>
          </a:p>
          <a:p>
            <a:r>
              <a:rPr lang="en-US" dirty="0" smtClean="0"/>
              <a:t>An agenda for the future: Piloting, Monitoring and Evaluating interventions before embarking in large scale expansions</a:t>
            </a:r>
            <a:r>
              <a:rPr lang="en-US" dirty="0" smtClean="0"/>
              <a:t>.</a:t>
            </a:r>
          </a:p>
          <a:p>
            <a:r>
              <a:rPr lang="en-US" dirty="0" smtClean="0"/>
              <a:t>Importance of soft-skills </a:t>
            </a:r>
            <a:r>
              <a:rPr lang="en-US" dirty="0" smtClean="0"/>
              <a:t>in their own right established but also important in connection to the efficiency and cost-effectiveness of skills and jobs training. </a:t>
            </a:r>
          </a:p>
          <a:p>
            <a:r>
              <a:rPr lang="en-US" dirty="0" smtClean="0"/>
              <a:t>Especially important to “level the playing field” in the cas</a:t>
            </a:r>
            <a:r>
              <a:rPr lang="en-US" dirty="0" smtClean="0"/>
              <a:t>e of vulnerable populations.</a:t>
            </a:r>
            <a:endParaRPr lang="en-US" dirty="0"/>
          </a:p>
        </p:txBody>
      </p:sp>
    </p:spTree>
    <p:extLst>
      <p:ext uri="{BB962C8B-B14F-4D97-AF65-F5344CB8AC3E}">
        <p14:creationId xmlns:p14="http://schemas.microsoft.com/office/powerpoint/2010/main" val="2242705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pic>
        <p:nvPicPr>
          <p:cNvPr id="4" name="Content Placeholder 3"/>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2243522" cy="1499746"/>
          </a:xfrm>
          <a:prstGeom prst="rect">
            <a:avLst/>
          </a:prstGeom>
          <a:noFill/>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933421" y="3835432"/>
            <a:ext cx="1464945" cy="149193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981200" y="3899440"/>
            <a:ext cx="2348230" cy="1875472"/>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4690347" y="1905000"/>
            <a:ext cx="2233930" cy="1489075"/>
          </a:xfrm>
          <a:prstGeom prst="rect">
            <a:avLst/>
          </a:prstGeom>
        </p:spPr>
      </p:pic>
      <p:pic>
        <p:nvPicPr>
          <p:cNvPr id="9"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8201" y="4363624"/>
            <a:ext cx="2116932" cy="1411288"/>
          </a:xfrm>
          <a:prstGeom prst="rect">
            <a:avLst/>
          </a:prstGeom>
        </p:spPr>
      </p:pic>
    </p:spTree>
    <p:extLst>
      <p:ext uri="{BB962C8B-B14F-4D97-AF65-F5344CB8AC3E}">
        <p14:creationId xmlns:p14="http://schemas.microsoft.com/office/powerpoint/2010/main" val="1656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sz="quarter" idx="1"/>
          </p:nvPr>
        </p:nvSpPr>
        <p:spPr/>
        <p:txBody>
          <a:bodyPr/>
          <a:lstStyle/>
          <a:p>
            <a:pPr>
              <a:spcAft>
                <a:spcPts val="800"/>
              </a:spcAft>
            </a:pPr>
            <a:endParaRPr lang="en-US" dirty="0" smtClean="0"/>
          </a:p>
          <a:p>
            <a:pPr marL="0" indent="0">
              <a:spcAft>
                <a:spcPts val="800"/>
              </a:spcAft>
              <a:buNone/>
            </a:pPr>
            <a:r>
              <a:rPr lang="en-US" dirty="0" smtClean="0"/>
              <a:t>[1] Why work on soft skills in a low-skill setting?</a:t>
            </a:r>
          </a:p>
          <a:p>
            <a:pPr marL="0" indent="0">
              <a:spcAft>
                <a:spcPts val="800"/>
              </a:spcAft>
              <a:buNone/>
            </a:pPr>
            <a:r>
              <a:rPr lang="en-US" dirty="0" smtClean="0"/>
              <a:t>[2] How to design a soft skills training program?</a:t>
            </a:r>
          </a:p>
          <a:p>
            <a:pPr marL="0" indent="0">
              <a:spcAft>
                <a:spcPts val="800"/>
              </a:spcAft>
              <a:buNone/>
            </a:pPr>
            <a:r>
              <a:rPr lang="en-US" dirty="0" smtClean="0"/>
              <a:t>[3] How to implement a soft skills program to enhance a technical skills program?</a:t>
            </a:r>
          </a:p>
          <a:p>
            <a:pPr marL="0" indent="0">
              <a:spcAft>
                <a:spcPts val="800"/>
              </a:spcAft>
              <a:buNone/>
            </a:pPr>
            <a:r>
              <a:rPr lang="en-US" dirty="0" smtClean="0"/>
              <a:t>[4] Why we need to know more (and about what) ?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376672"/>
            <a:ext cx="2407920" cy="1405128"/>
          </a:xfrm>
          <a:prstGeom prst="rect">
            <a:avLst/>
          </a:prstGeom>
        </p:spPr>
      </p:pic>
    </p:spTree>
    <p:extLst>
      <p:ext uri="{BB962C8B-B14F-4D97-AF65-F5344CB8AC3E}">
        <p14:creationId xmlns:p14="http://schemas.microsoft.com/office/powerpoint/2010/main" val="2019273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Why work on soft skills in a low-skill setting</a:t>
            </a:r>
            <a:r>
              <a:rPr lang="en-US" dirty="0" smtClean="0"/>
              <a:t>?</a:t>
            </a:r>
            <a:endParaRPr lang="en-US" dirty="0"/>
          </a:p>
        </p:txBody>
      </p:sp>
      <p:sp>
        <p:nvSpPr>
          <p:cNvPr id="3" name="Content Placeholder 2"/>
          <p:cNvSpPr>
            <a:spLocks noGrp="1"/>
          </p:cNvSpPr>
          <p:nvPr>
            <p:ph sz="quarter" idx="1"/>
          </p:nvPr>
        </p:nvSpPr>
        <p:spPr/>
        <p:txBody>
          <a:bodyPr/>
          <a:lstStyle/>
          <a:p>
            <a:r>
              <a:rPr lang="en-US" dirty="0"/>
              <a:t>There is a growing recognition of the importance of socio-emotional/behavioral/non-cognitive/’soft’ skills in both educational and labor market outcomes and overall endowments. </a:t>
            </a:r>
            <a:endParaRPr lang="en-US" dirty="0" smtClean="0"/>
          </a:p>
          <a:p>
            <a:r>
              <a:rPr lang="en-US" dirty="0" smtClean="0"/>
              <a:t>Those </a:t>
            </a:r>
            <a:r>
              <a:rPr lang="en-US" dirty="0"/>
              <a:t>skills are also crucial to developing and exercising </a:t>
            </a:r>
            <a:r>
              <a:rPr lang="en-US" b="1" dirty="0"/>
              <a:t>agency</a:t>
            </a:r>
            <a:r>
              <a:rPr lang="en-US" dirty="0"/>
              <a:t>, i.e. the capacity to make choices and translate them into desired actions and outcomes (WDR 2012).</a:t>
            </a:r>
          </a:p>
        </p:txBody>
      </p:sp>
    </p:spTree>
    <p:extLst>
      <p:ext uri="{BB962C8B-B14F-4D97-AF65-F5344CB8AC3E}">
        <p14:creationId xmlns:p14="http://schemas.microsoft.com/office/powerpoint/2010/main" val="3474784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Why work on soft skills in a low-skill setting?</a:t>
            </a:r>
          </a:p>
        </p:txBody>
      </p:sp>
      <p:sp>
        <p:nvSpPr>
          <p:cNvPr id="3" name="Content Placeholder 2"/>
          <p:cNvSpPr>
            <a:spLocks noGrp="1"/>
          </p:cNvSpPr>
          <p:nvPr>
            <p:ph sz="quarter" idx="1"/>
          </p:nvPr>
        </p:nvSpPr>
        <p:spPr/>
        <p:txBody>
          <a:bodyPr>
            <a:normAutofit fontScale="85000" lnSpcReduction="20000"/>
          </a:bodyPr>
          <a:lstStyle/>
          <a:p>
            <a:pPr marL="0" marR="0" algn="just">
              <a:lnSpc>
                <a:spcPct val="115000"/>
              </a:lnSpc>
              <a:spcBef>
                <a:spcPts val="0"/>
              </a:spcBef>
              <a:spcAft>
                <a:spcPts val="1000"/>
              </a:spcAft>
            </a:pPr>
            <a:r>
              <a:rPr lang="en-US" sz="2800" kern="1400" dirty="0">
                <a:solidFill>
                  <a:srgbClr val="000000"/>
                </a:solidFill>
                <a:latin typeface="+mj-lt"/>
                <a:ea typeface="Times New Roman"/>
                <a:cs typeface="Calibri"/>
              </a:rPr>
              <a:t>However </a:t>
            </a:r>
            <a:r>
              <a:rPr lang="en-US" sz="2800" dirty="0">
                <a:latin typeface="+mj-lt"/>
                <a:ea typeface="Calibri"/>
                <a:cs typeface="Times"/>
              </a:rPr>
              <a:t>under this terminology, a wide range of skills are aggregated, mixed and matched in a way that makes the interventions aimed at developing those skills hard to compare. In fact, </a:t>
            </a:r>
            <a:r>
              <a:rPr lang="en-US" sz="2800" kern="1400" dirty="0">
                <a:solidFill>
                  <a:srgbClr val="000000"/>
                </a:solidFill>
                <a:latin typeface="+mj-lt"/>
                <a:ea typeface="Times New Roman"/>
                <a:cs typeface="Calibri"/>
              </a:rPr>
              <a:t>the diversity within and across disciplines poses problems for both measurement and investment (</a:t>
            </a:r>
            <a:r>
              <a:rPr lang="en-US" sz="2800" kern="1400" dirty="0" err="1">
                <a:solidFill>
                  <a:srgbClr val="000000"/>
                </a:solidFill>
                <a:latin typeface="+mj-lt"/>
                <a:ea typeface="Times New Roman"/>
                <a:cs typeface="Calibri"/>
              </a:rPr>
              <a:t>ter</a:t>
            </a:r>
            <a:r>
              <a:rPr lang="en-US" sz="2800" kern="1400" dirty="0">
                <a:solidFill>
                  <a:srgbClr val="000000"/>
                </a:solidFill>
                <a:latin typeface="+mj-lt"/>
                <a:ea typeface="Times New Roman"/>
                <a:cs typeface="Calibri"/>
              </a:rPr>
              <a:t> </a:t>
            </a:r>
            <a:r>
              <a:rPr lang="en-US" sz="2800" kern="1400" dirty="0" err="1">
                <a:solidFill>
                  <a:srgbClr val="000000"/>
                </a:solidFill>
                <a:latin typeface="+mj-lt"/>
                <a:ea typeface="Times New Roman"/>
                <a:cs typeface="Calibri"/>
              </a:rPr>
              <a:t>Weel</a:t>
            </a:r>
            <a:r>
              <a:rPr lang="en-US" sz="2800" kern="1400" dirty="0">
                <a:solidFill>
                  <a:srgbClr val="000000"/>
                </a:solidFill>
                <a:latin typeface="+mj-lt"/>
                <a:ea typeface="Times New Roman"/>
                <a:cs typeface="Calibri"/>
              </a:rPr>
              <a:t>, Heckman et al., 2008);</a:t>
            </a:r>
            <a:r>
              <a:rPr lang="en-US" sz="2800" dirty="0">
                <a:latin typeface="+mj-lt"/>
                <a:ea typeface="Calibri"/>
                <a:cs typeface="Times"/>
              </a:rPr>
              <a:t> </a:t>
            </a:r>
            <a:endParaRPr lang="en-US" sz="2800" dirty="0" smtClean="0">
              <a:latin typeface="+mj-lt"/>
              <a:ea typeface="Calibri"/>
              <a:cs typeface="Times"/>
            </a:endParaRPr>
          </a:p>
          <a:p>
            <a:pPr marL="0" marR="0" algn="just">
              <a:lnSpc>
                <a:spcPct val="115000"/>
              </a:lnSpc>
              <a:spcBef>
                <a:spcPts val="0"/>
              </a:spcBef>
              <a:spcAft>
                <a:spcPts val="1000"/>
              </a:spcAft>
            </a:pPr>
            <a:r>
              <a:rPr lang="en-US" sz="2800" dirty="0" smtClean="0">
                <a:latin typeface="+mj-lt"/>
                <a:ea typeface="Calibri"/>
                <a:cs typeface="Times"/>
              </a:rPr>
              <a:t>Still</a:t>
            </a:r>
            <a:r>
              <a:rPr lang="en-US" sz="2800" dirty="0">
                <a:latin typeface="+mj-lt"/>
                <a:ea typeface="Calibri"/>
                <a:cs typeface="Times"/>
              </a:rPr>
              <a:t>, existing literature indicates that in developing countries, upper-cognitive and social-behavioral skills are equally or more valued than technical skills. This is in part due to the higher need for adaptability in those contexts, a situation especially true in the case of informal labor markets and vulnerable groups. </a:t>
            </a:r>
            <a:endParaRPr lang="en-US" sz="2800" dirty="0">
              <a:latin typeface="+mj-lt"/>
              <a:ea typeface="Calibri"/>
              <a:cs typeface="Times New Roman"/>
            </a:endParaRPr>
          </a:p>
          <a:p>
            <a:endParaRPr lang="en-US" dirty="0"/>
          </a:p>
        </p:txBody>
      </p:sp>
    </p:spTree>
    <p:extLst>
      <p:ext uri="{BB962C8B-B14F-4D97-AF65-F5344CB8AC3E}">
        <p14:creationId xmlns:p14="http://schemas.microsoft.com/office/powerpoint/2010/main" val="39849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Why work on soft skills in a low-skill setting?</a:t>
            </a:r>
          </a:p>
        </p:txBody>
      </p:sp>
      <p:sp>
        <p:nvSpPr>
          <p:cNvPr id="3" name="Content Placeholder 2"/>
          <p:cNvSpPr>
            <a:spLocks noGrp="1"/>
          </p:cNvSpPr>
          <p:nvPr>
            <p:ph sz="quarter" idx="1"/>
          </p:nvPr>
        </p:nvSpPr>
        <p:spPr/>
        <p:txBody>
          <a:bodyPr/>
          <a:lstStyle/>
          <a:p>
            <a:r>
              <a:rPr lang="en-US" dirty="0" smtClean="0"/>
              <a:t>Employers tell us they value ‘good behaviors’: arriving on time, self-esteem, respect, team-player, initiative.</a:t>
            </a:r>
          </a:p>
          <a:p>
            <a:r>
              <a:rPr lang="en-US" dirty="0" smtClean="0"/>
              <a:t>Agency is key to achieve employment aspirations, to have the self-efficacy that can complement technical skills to foster employability.</a:t>
            </a:r>
          </a:p>
          <a:p>
            <a:r>
              <a:rPr lang="en-US" dirty="0" smtClean="0"/>
              <a:t>Beneficiaries report high degrees of satisfaction and unequivocally qualify soft skills training as key (qualitative evaluation).</a:t>
            </a:r>
          </a:p>
          <a:p>
            <a:r>
              <a:rPr lang="en-US" dirty="0" smtClean="0"/>
              <a:t>Upcoming next quarter</a:t>
            </a:r>
            <a:r>
              <a:rPr lang="en-US" dirty="0"/>
              <a:t>: IE </a:t>
            </a:r>
            <a:r>
              <a:rPr lang="en-US" dirty="0" smtClean="0"/>
              <a:t>results</a:t>
            </a:r>
            <a:endParaRPr lang="en-US" dirty="0"/>
          </a:p>
        </p:txBody>
      </p:sp>
    </p:spTree>
    <p:extLst>
      <p:ext uri="{BB962C8B-B14F-4D97-AF65-F5344CB8AC3E}">
        <p14:creationId xmlns:p14="http://schemas.microsoft.com/office/powerpoint/2010/main" val="2098030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How to design a soft skills training program?</a:t>
            </a:r>
          </a:p>
        </p:txBody>
      </p:sp>
      <p:sp>
        <p:nvSpPr>
          <p:cNvPr id="3" name="Content Placeholder 2"/>
          <p:cNvSpPr>
            <a:spLocks noGrp="1"/>
          </p:cNvSpPr>
          <p:nvPr>
            <p:ph sz="quarter" idx="1"/>
          </p:nvPr>
        </p:nvSpPr>
        <p:spPr/>
        <p:txBody>
          <a:bodyPr>
            <a:normAutofit/>
          </a:bodyPr>
          <a:lstStyle/>
          <a:p>
            <a:r>
              <a:rPr lang="en-US" dirty="0" smtClean="0"/>
              <a:t>Crucial questions to tackle:</a:t>
            </a:r>
          </a:p>
          <a:p>
            <a:pPr>
              <a:buFontTx/>
              <a:buChar char="-"/>
            </a:pPr>
            <a:r>
              <a:rPr lang="en-US" dirty="0" smtClean="0"/>
              <a:t>Types of skills to be taught? </a:t>
            </a:r>
          </a:p>
          <a:p>
            <a:pPr>
              <a:buFontTx/>
              <a:buChar char="-"/>
            </a:pPr>
            <a:r>
              <a:rPr lang="en-US" dirty="0" smtClean="0"/>
              <a:t>How to make it context appropriate?</a:t>
            </a:r>
          </a:p>
          <a:p>
            <a:pPr>
              <a:buFontTx/>
              <a:buChar char="-"/>
            </a:pPr>
            <a:r>
              <a:rPr lang="en-US" dirty="0" smtClean="0"/>
              <a:t>Type of administration of training?</a:t>
            </a:r>
          </a:p>
          <a:p>
            <a:pPr>
              <a:buFontTx/>
              <a:buChar char="-"/>
            </a:pPr>
            <a:r>
              <a:rPr lang="en-US" dirty="0" smtClean="0"/>
              <a:t>Intensity and duration of training?</a:t>
            </a:r>
          </a:p>
          <a:p>
            <a:pPr>
              <a:buFontTx/>
              <a:buChar char="-"/>
            </a:pPr>
            <a:r>
              <a:rPr lang="en-US" dirty="0" smtClean="0"/>
              <a:t>How to ensure the quality of the training (from curriculum to implementation of training)</a:t>
            </a:r>
          </a:p>
          <a:p>
            <a:pPr>
              <a:buFontTx/>
              <a:buChar char="-"/>
            </a:pPr>
            <a:r>
              <a:rPr lang="en-US" dirty="0" smtClean="0"/>
              <a:t>Sustainability of soft-skills training impact? </a:t>
            </a:r>
          </a:p>
          <a:p>
            <a:pPr marL="0" indent="0">
              <a:buNone/>
            </a:pPr>
            <a:endParaRPr lang="en-US" dirty="0"/>
          </a:p>
        </p:txBody>
      </p:sp>
    </p:spTree>
    <p:extLst>
      <p:ext uri="{BB962C8B-B14F-4D97-AF65-F5344CB8AC3E}">
        <p14:creationId xmlns:p14="http://schemas.microsoft.com/office/powerpoint/2010/main" val="4150674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How to design a soft skills training program?</a:t>
            </a:r>
          </a:p>
        </p:txBody>
      </p:sp>
      <p:sp>
        <p:nvSpPr>
          <p:cNvPr id="3" name="Content Placeholder 2"/>
          <p:cNvSpPr>
            <a:spLocks noGrp="1"/>
          </p:cNvSpPr>
          <p:nvPr>
            <p:ph sz="quarter" idx="1"/>
          </p:nvPr>
        </p:nvSpPr>
        <p:spPr/>
        <p:txBody>
          <a:bodyPr>
            <a:normAutofit lnSpcReduction="10000"/>
          </a:bodyPr>
          <a:lstStyle/>
          <a:p>
            <a:r>
              <a:rPr lang="en-US" dirty="0" smtClean="0"/>
              <a:t>Review of existing modules – international best practices and curriculum used in Haiti</a:t>
            </a:r>
          </a:p>
          <a:p>
            <a:r>
              <a:rPr lang="en-US" dirty="0" smtClean="0"/>
              <a:t>Recruiting of a Haitian psycho-pedagogue to adapt the curriculum to the context and targeted audience</a:t>
            </a:r>
          </a:p>
          <a:p>
            <a:r>
              <a:rPr lang="en-US" dirty="0" smtClean="0"/>
              <a:t>Recruiting of a local illustrator to contextualize the module </a:t>
            </a:r>
          </a:p>
          <a:p>
            <a:r>
              <a:rPr lang="en-US" dirty="0" smtClean="0"/>
              <a:t>Consultations with NGO mentors to validate the modules and collect experience to enhance interactive dimension of training.</a:t>
            </a:r>
          </a:p>
          <a:p>
            <a:r>
              <a:rPr lang="en-US" dirty="0" smtClean="0"/>
              <a:t>Training of the mentors charged with administrating the modules to ensure quality and consistency</a:t>
            </a:r>
            <a:endParaRPr lang="en-US" dirty="0"/>
          </a:p>
        </p:txBody>
      </p:sp>
    </p:spTree>
    <p:extLst>
      <p:ext uri="{BB962C8B-B14F-4D97-AF65-F5344CB8AC3E}">
        <p14:creationId xmlns:p14="http://schemas.microsoft.com/office/powerpoint/2010/main" val="233917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Eight Modules of the Haiti AGI Curriculum</a:t>
            </a:r>
            <a:endParaRPr lang="en-US" dirty="0"/>
          </a:p>
        </p:txBody>
      </p:sp>
      <p:sp>
        <p:nvSpPr>
          <p:cNvPr id="3" name="Content Placeholder 2"/>
          <p:cNvSpPr>
            <a:spLocks noGrp="1"/>
          </p:cNvSpPr>
          <p:nvPr>
            <p:ph sz="quarter" idx="1"/>
          </p:nvPr>
        </p:nvSpPr>
        <p:spPr/>
        <p:txBody>
          <a:bodyPr>
            <a:normAutofit fontScale="85000" lnSpcReduction="10000"/>
          </a:bodyPr>
          <a:lstStyle/>
          <a:p>
            <a:pPr marL="514350" lvl="0" indent="-514350">
              <a:buFont typeface="+mj-lt"/>
              <a:buAutoNum type="arabicPeriod"/>
            </a:pPr>
            <a:r>
              <a:rPr lang="en-US" dirty="0" err="1"/>
              <a:t>Edikasyon</a:t>
            </a:r>
            <a:r>
              <a:rPr lang="en-US" dirty="0"/>
              <a:t> </a:t>
            </a:r>
            <a:r>
              <a:rPr lang="en-US" dirty="0" err="1" smtClean="0"/>
              <a:t>sikososyal</a:t>
            </a:r>
            <a:r>
              <a:rPr lang="en-US" dirty="0" smtClean="0"/>
              <a:t> (Education psycho-social)</a:t>
            </a:r>
            <a:endParaRPr lang="en-US" dirty="0"/>
          </a:p>
          <a:p>
            <a:pPr marL="514350" lvl="0" indent="-514350">
              <a:buFont typeface="+mj-lt"/>
              <a:buAutoNum type="arabicPeriod"/>
            </a:pPr>
            <a:r>
              <a:rPr lang="en-US" dirty="0" err="1"/>
              <a:t>Angajman</a:t>
            </a:r>
            <a:r>
              <a:rPr lang="en-US" dirty="0"/>
              <a:t> </a:t>
            </a:r>
            <a:r>
              <a:rPr lang="en-US" dirty="0" err="1"/>
              <a:t>sitwayen</a:t>
            </a:r>
            <a:r>
              <a:rPr lang="en-US" dirty="0"/>
              <a:t> </a:t>
            </a:r>
            <a:r>
              <a:rPr lang="en-US" dirty="0" err="1"/>
              <a:t>ak</a:t>
            </a:r>
            <a:r>
              <a:rPr lang="en-US" dirty="0"/>
              <a:t> </a:t>
            </a:r>
            <a:r>
              <a:rPr lang="en-US" dirty="0" err="1" smtClean="0"/>
              <a:t>lidèchip</a:t>
            </a:r>
            <a:r>
              <a:rPr lang="en-US" dirty="0" smtClean="0"/>
              <a:t> ( Civic engagement and leadership)</a:t>
            </a:r>
            <a:endParaRPr lang="en-US" dirty="0"/>
          </a:p>
          <a:p>
            <a:pPr marL="514350" lvl="0" indent="-514350">
              <a:buFont typeface="+mj-lt"/>
              <a:buAutoNum type="arabicPeriod"/>
            </a:pPr>
            <a:r>
              <a:rPr lang="en-US" dirty="0" err="1"/>
              <a:t>Vyolans</a:t>
            </a:r>
            <a:r>
              <a:rPr lang="en-US" dirty="0"/>
              <a:t> </a:t>
            </a:r>
            <a:r>
              <a:rPr lang="en-US" dirty="0" err="1"/>
              <a:t>ki</a:t>
            </a:r>
            <a:r>
              <a:rPr lang="en-US" dirty="0"/>
              <a:t> </a:t>
            </a:r>
            <a:r>
              <a:rPr lang="en-US" dirty="0" err="1"/>
              <a:t>chita</a:t>
            </a:r>
            <a:r>
              <a:rPr lang="en-US" dirty="0"/>
              <a:t> </a:t>
            </a:r>
            <a:r>
              <a:rPr lang="en-US" dirty="0" err="1"/>
              <a:t>sou</a:t>
            </a:r>
            <a:r>
              <a:rPr lang="en-US" dirty="0"/>
              <a:t> </a:t>
            </a:r>
            <a:r>
              <a:rPr lang="en-US" dirty="0" err="1"/>
              <a:t>jan</a:t>
            </a:r>
            <a:r>
              <a:rPr lang="en-US" dirty="0"/>
              <a:t> </a:t>
            </a:r>
            <a:r>
              <a:rPr lang="en-US" dirty="0" err="1"/>
              <a:t>sosyete</a:t>
            </a:r>
            <a:r>
              <a:rPr lang="en-US" dirty="0"/>
              <a:t> a we fi </a:t>
            </a:r>
            <a:r>
              <a:rPr lang="en-US" dirty="0" err="1"/>
              <a:t>ak</a:t>
            </a:r>
            <a:r>
              <a:rPr lang="en-US" dirty="0"/>
              <a:t> </a:t>
            </a:r>
            <a:r>
              <a:rPr lang="en-US" dirty="0" err="1" smtClean="0"/>
              <a:t>gason</a:t>
            </a:r>
            <a:r>
              <a:rPr lang="en-US" dirty="0" smtClean="0"/>
              <a:t> (gender-based violence)</a:t>
            </a:r>
            <a:endParaRPr lang="en-US" dirty="0"/>
          </a:p>
          <a:p>
            <a:pPr marL="514350" lvl="0" indent="-514350">
              <a:buFont typeface="+mj-lt"/>
              <a:buAutoNum type="arabicPeriod"/>
            </a:pPr>
            <a:r>
              <a:rPr lang="en-US" dirty="0" err="1"/>
              <a:t>Sante</a:t>
            </a:r>
            <a:r>
              <a:rPr lang="en-US" dirty="0"/>
              <a:t> </a:t>
            </a:r>
            <a:r>
              <a:rPr lang="en-US" dirty="0" err="1"/>
              <a:t>seksyèl</a:t>
            </a:r>
            <a:r>
              <a:rPr lang="en-US" dirty="0"/>
              <a:t> </a:t>
            </a:r>
            <a:r>
              <a:rPr lang="en-US" dirty="0" err="1"/>
              <a:t>ak</a:t>
            </a:r>
            <a:r>
              <a:rPr lang="en-US" dirty="0"/>
              <a:t> </a:t>
            </a:r>
            <a:r>
              <a:rPr lang="en-US" dirty="0" err="1" smtClean="0"/>
              <a:t>repwodiktif</a:t>
            </a:r>
            <a:r>
              <a:rPr lang="en-US" dirty="0" smtClean="0"/>
              <a:t> (Sexual and Reproductive health) </a:t>
            </a:r>
            <a:endParaRPr lang="en-US" dirty="0"/>
          </a:p>
          <a:p>
            <a:pPr marL="514350" lvl="0" indent="-514350">
              <a:buFont typeface="+mj-lt"/>
              <a:buAutoNum type="arabicPeriod"/>
            </a:pPr>
            <a:r>
              <a:rPr lang="en-US" dirty="0" err="1"/>
              <a:t>Travay</a:t>
            </a:r>
            <a:r>
              <a:rPr lang="en-US" dirty="0"/>
              <a:t> </a:t>
            </a:r>
            <a:r>
              <a:rPr lang="en-US" dirty="0" err="1"/>
              <a:t>ak</a:t>
            </a:r>
            <a:r>
              <a:rPr lang="en-US" dirty="0"/>
              <a:t> </a:t>
            </a:r>
            <a:r>
              <a:rPr lang="en-US" dirty="0" err="1"/>
              <a:t>estrikti</a:t>
            </a:r>
            <a:r>
              <a:rPr lang="en-US" dirty="0"/>
              <a:t> legal nan </a:t>
            </a:r>
            <a:r>
              <a:rPr lang="en-US" dirty="0" err="1"/>
              <a:t>peyi</a:t>
            </a:r>
            <a:r>
              <a:rPr lang="en-US" dirty="0"/>
              <a:t> </a:t>
            </a:r>
            <a:r>
              <a:rPr lang="en-US" dirty="0" err="1" smtClean="0"/>
              <a:t>Dayiti</a:t>
            </a:r>
            <a:r>
              <a:rPr lang="en-US" dirty="0" smtClean="0"/>
              <a:t> (Professional development, work ethics and labor rights in Haiti)</a:t>
            </a:r>
            <a:endParaRPr lang="en-US" dirty="0"/>
          </a:p>
          <a:p>
            <a:pPr marL="514350" lvl="0" indent="-514350">
              <a:buFont typeface="+mj-lt"/>
              <a:buAutoNum type="arabicPeriod"/>
            </a:pPr>
            <a:r>
              <a:rPr lang="en-US" dirty="0" err="1"/>
              <a:t>Diminye</a:t>
            </a:r>
            <a:r>
              <a:rPr lang="en-US" dirty="0"/>
              <a:t> risk </a:t>
            </a:r>
            <a:r>
              <a:rPr lang="en-US" dirty="0" err="1"/>
              <a:t>katastowòf</a:t>
            </a:r>
            <a:r>
              <a:rPr lang="en-US" dirty="0"/>
              <a:t> </a:t>
            </a:r>
            <a:r>
              <a:rPr lang="en-US" dirty="0" err="1"/>
              <a:t>natirel</a:t>
            </a:r>
            <a:r>
              <a:rPr lang="en-US" dirty="0"/>
              <a:t> </a:t>
            </a:r>
            <a:r>
              <a:rPr lang="en-US" dirty="0" err="1" smtClean="0"/>
              <a:t>yo</a:t>
            </a:r>
            <a:r>
              <a:rPr lang="en-US" dirty="0" smtClean="0"/>
              <a:t> (Disaster Preparedness)</a:t>
            </a:r>
            <a:endParaRPr lang="en-US" dirty="0"/>
          </a:p>
          <a:p>
            <a:pPr marL="514350" lvl="0" indent="-514350">
              <a:buFont typeface="+mj-lt"/>
              <a:buAutoNum type="arabicPeriod"/>
            </a:pPr>
            <a:r>
              <a:rPr lang="en-US" dirty="0" err="1"/>
              <a:t>Konesas</a:t>
            </a:r>
            <a:r>
              <a:rPr lang="en-US" dirty="0"/>
              <a:t> </a:t>
            </a:r>
            <a:r>
              <a:rPr lang="en-US" dirty="0" err="1" smtClean="0"/>
              <a:t>finansye</a:t>
            </a:r>
            <a:r>
              <a:rPr lang="en-US" dirty="0" smtClean="0"/>
              <a:t> (Financial Literacy)</a:t>
            </a:r>
            <a:endParaRPr lang="en-US" dirty="0"/>
          </a:p>
          <a:p>
            <a:pPr marL="514350" lvl="0" indent="-514350">
              <a:buFont typeface="+mj-lt"/>
              <a:buAutoNum type="arabicPeriod"/>
            </a:pPr>
            <a:r>
              <a:rPr lang="en-US" dirty="0" err="1"/>
              <a:t>Kisa</a:t>
            </a:r>
            <a:r>
              <a:rPr lang="en-US" dirty="0"/>
              <a:t> </a:t>
            </a:r>
            <a:r>
              <a:rPr lang="en-US" dirty="0" err="1"/>
              <a:t>andikap</a:t>
            </a:r>
            <a:r>
              <a:rPr lang="en-US" dirty="0"/>
              <a:t> la ye? </a:t>
            </a:r>
            <a:r>
              <a:rPr lang="en-US" dirty="0" smtClean="0"/>
              <a:t> (Living </a:t>
            </a:r>
            <a:r>
              <a:rPr lang="en-US" smtClean="0"/>
              <a:t>a handicap)</a:t>
            </a:r>
            <a:endParaRPr lang="en-US" dirty="0"/>
          </a:p>
          <a:p>
            <a:endParaRPr lang="en-US" dirty="0"/>
          </a:p>
        </p:txBody>
      </p:sp>
    </p:spTree>
    <p:extLst>
      <p:ext uri="{BB962C8B-B14F-4D97-AF65-F5344CB8AC3E}">
        <p14:creationId xmlns:p14="http://schemas.microsoft.com/office/powerpoint/2010/main" val="3747490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from the Haiti AGI Soft-Skills Manual</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800042" y="1527175"/>
            <a:ext cx="3507403" cy="4572000"/>
          </a:xfrm>
        </p:spPr>
      </p:pic>
    </p:spTree>
    <p:extLst>
      <p:ext uri="{BB962C8B-B14F-4D97-AF65-F5344CB8AC3E}">
        <p14:creationId xmlns:p14="http://schemas.microsoft.com/office/powerpoint/2010/main" val="468028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367</TotalTime>
  <Words>1038</Words>
  <Application>Microsoft Office PowerPoint</Application>
  <PresentationFormat>On-screen Show (4:3)</PresentationFormat>
  <Paragraphs>86</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Civic</vt:lpstr>
      <vt:lpstr>Soft skills and jobs in Haiti: Early Lessons from the Haiti AGI Pilot</vt:lpstr>
      <vt:lpstr>Key Questions</vt:lpstr>
      <vt:lpstr>[1] Why work on soft skills in a low-skill setting?</vt:lpstr>
      <vt:lpstr>[1] Why work on soft skills in a low-skill setting?</vt:lpstr>
      <vt:lpstr>[1] Why work on soft skills in a low-skill setting?</vt:lpstr>
      <vt:lpstr>[2] How to design a soft skills training program?</vt:lpstr>
      <vt:lpstr>[2] How to design a soft skills training program?</vt:lpstr>
      <vt:lpstr>The Eight Modules of the Haiti AGI Curriculum</vt:lpstr>
      <vt:lpstr>Abstract from the Haiti AGI Soft-Skills Manual</vt:lpstr>
      <vt:lpstr>PowerPoint Presentation</vt:lpstr>
      <vt:lpstr>[3] How to implement a soft skills program to enhance a technical skills program?</vt:lpstr>
      <vt:lpstr>Teaching Soft-skills</vt:lpstr>
      <vt:lpstr>[4] Why we need to know more (and about what)?</vt:lpstr>
      <vt:lpstr>Thank you! </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Soft-Skills in</dc:title>
  <dc:creator>Aude-Sophie Rodella</dc:creator>
  <cp:lastModifiedBy>Aude-Sophie Rodella</cp:lastModifiedBy>
  <cp:revision>35</cp:revision>
  <dcterms:created xsi:type="dcterms:W3CDTF">2013-12-07T00:18:54Z</dcterms:created>
  <dcterms:modified xsi:type="dcterms:W3CDTF">2013-12-11T02:54:57Z</dcterms:modified>
</cp:coreProperties>
</file>